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0" r:id="rId4"/>
    <p:sldId id="259" r:id="rId5"/>
    <p:sldId id="261" r:id="rId6"/>
    <p:sldId id="265" r:id="rId7"/>
    <p:sldId id="263" r:id="rId8"/>
    <p:sldId id="264" r:id="rId9"/>
    <p:sldId id="266" r:id="rId10"/>
    <p:sldId id="267" r:id="rId11"/>
    <p:sldId id="25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3852D7-D74C-4DCB-8951-9DFD5881EBA4}" v="120" dt="2020-11-10T15:13:27.9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3" autoAdjust="0"/>
    <p:restoredTop sz="82789" autoAdjust="0"/>
  </p:normalViewPr>
  <p:slideViewPr>
    <p:cSldViewPr snapToGrid="0">
      <p:cViewPr varScale="1">
        <p:scale>
          <a:sx n="71" d="100"/>
          <a:sy n="71" d="100"/>
        </p:scale>
        <p:origin x="1138"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EE2B6A-2B06-419B-9D36-FCC994DB7BB9}" type="doc">
      <dgm:prSet loTypeId="urn:microsoft.com/office/officeart/2018/2/layout/IconVerticalSolidList" loCatId="icon" qsTypeId="urn:microsoft.com/office/officeart/2005/8/quickstyle/simple1" qsCatId="simple" csTypeId="urn:microsoft.com/office/officeart/2018/5/colors/Iconchunking_neutralbg_accent0_3" csCatId="mainScheme" phldr="1"/>
      <dgm:spPr/>
      <dgm:t>
        <a:bodyPr/>
        <a:lstStyle/>
        <a:p>
          <a:endParaRPr lang="en-US"/>
        </a:p>
      </dgm:t>
    </dgm:pt>
    <dgm:pt modelId="{84C3CC49-DAE3-45D6-AA86-FE1A6A110C3F}">
      <dgm:prSet/>
      <dgm:spPr/>
      <dgm:t>
        <a:bodyPr/>
        <a:lstStyle/>
        <a:p>
          <a:r>
            <a:rPr lang="en-US" dirty="0"/>
            <a:t>Clean and Organize Data Sets</a:t>
          </a:r>
        </a:p>
      </dgm:t>
    </dgm:pt>
    <dgm:pt modelId="{D507A7CC-D724-48CF-BDB5-5218E6F2991E}" type="parTrans" cxnId="{A7CE8647-4DA9-49B0-BA87-F6B3FC9E6E1F}">
      <dgm:prSet/>
      <dgm:spPr/>
      <dgm:t>
        <a:bodyPr/>
        <a:lstStyle/>
        <a:p>
          <a:endParaRPr lang="en-US"/>
        </a:p>
      </dgm:t>
    </dgm:pt>
    <dgm:pt modelId="{62CF7E64-6A43-4224-935F-C5F2590BB979}" type="sibTrans" cxnId="{A7CE8647-4DA9-49B0-BA87-F6B3FC9E6E1F}">
      <dgm:prSet/>
      <dgm:spPr/>
      <dgm:t>
        <a:bodyPr/>
        <a:lstStyle/>
        <a:p>
          <a:endParaRPr lang="en-US"/>
        </a:p>
      </dgm:t>
    </dgm:pt>
    <dgm:pt modelId="{5B3D156C-04C5-483F-8357-14A34F562852}">
      <dgm:prSet/>
      <dgm:spPr/>
      <dgm:t>
        <a:bodyPr/>
        <a:lstStyle/>
        <a:p>
          <a:r>
            <a:rPr lang="en-US" dirty="0"/>
            <a:t>Correlations and Statistical Values</a:t>
          </a:r>
        </a:p>
      </dgm:t>
    </dgm:pt>
    <dgm:pt modelId="{7878EF26-7C70-4BE1-8146-632D1B76D287}" type="parTrans" cxnId="{971E4B98-5A52-4506-95B0-81A45A0E1DFA}">
      <dgm:prSet/>
      <dgm:spPr/>
      <dgm:t>
        <a:bodyPr/>
        <a:lstStyle/>
        <a:p>
          <a:endParaRPr lang="en-US"/>
        </a:p>
      </dgm:t>
    </dgm:pt>
    <dgm:pt modelId="{C0833AB0-9D6C-474D-8F72-46FFAF498AAE}" type="sibTrans" cxnId="{971E4B98-5A52-4506-95B0-81A45A0E1DFA}">
      <dgm:prSet/>
      <dgm:spPr/>
      <dgm:t>
        <a:bodyPr/>
        <a:lstStyle/>
        <a:p>
          <a:endParaRPr lang="en-US"/>
        </a:p>
      </dgm:t>
    </dgm:pt>
    <dgm:pt modelId="{A3FEE7FD-FA8C-40F0-896D-256831EF2090}">
      <dgm:prSet/>
      <dgm:spPr/>
      <dgm:t>
        <a:bodyPr/>
        <a:lstStyle/>
        <a:p>
          <a:r>
            <a:rPr lang="en-US" dirty="0"/>
            <a:t>Descriptive Bar Charts</a:t>
          </a:r>
        </a:p>
      </dgm:t>
    </dgm:pt>
    <dgm:pt modelId="{FB6D9642-B032-4E98-A288-51A56C7B2CCD}" type="parTrans" cxnId="{222AD302-30B8-4D48-86B4-6D9BEE8358C3}">
      <dgm:prSet/>
      <dgm:spPr/>
      <dgm:t>
        <a:bodyPr/>
        <a:lstStyle/>
        <a:p>
          <a:endParaRPr lang="en-US"/>
        </a:p>
      </dgm:t>
    </dgm:pt>
    <dgm:pt modelId="{76E23F97-E8F1-4DF0-9684-6D47CBD0B1B7}" type="sibTrans" cxnId="{222AD302-30B8-4D48-86B4-6D9BEE8358C3}">
      <dgm:prSet/>
      <dgm:spPr/>
      <dgm:t>
        <a:bodyPr/>
        <a:lstStyle/>
        <a:p>
          <a:endParaRPr lang="en-US"/>
        </a:p>
      </dgm:t>
    </dgm:pt>
    <dgm:pt modelId="{0F9EBC6B-2779-4637-B554-C3436D1D6163}" type="pres">
      <dgm:prSet presAssocID="{25EE2B6A-2B06-419B-9D36-FCC994DB7BB9}" presName="root" presStyleCnt="0">
        <dgm:presLayoutVars>
          <dgm:dir/>
          <dgm:resizeHandles val="exact"/>
        </dgm:presLayoutVars>
      </dgm:prSet>
      <dgm:spPr/>
    </dgm:pt>
    <dgm:pt modelId="{94081D8B-345F-4CC5-BC64-9549020771BE}" type="pres">
      <dgm:prSet presAssocID="{84C3CC49-DAE3-45D6-AA86-FE1A6A110C3F}" presName="compNode" presStyleCnt="0"/>
      <dgm:spPr/>
    </dgm:pt>
    <dgm:pt modelId="{7FB1AB19-664F-49CB-924A-0C9CD623F531}" type="pres">
      <dgm:prSet presAssocID="{84C3CC49-DAE3-45D6-AA86-FE1A6A110C3F}" presName="bgRect" presStyleLbl="bgShp" presStyleIdx="0" presStyleCnt="3" custLinFactNeighborY="-3310"/>
      <dgm:spPr/>
    </dgm:pt>
    <dgm:pt modelId="{14B7ADC5-0AB3-45E3-A5CF-05EE83E06FB9}" type="pres">
      <dgm:prSet presAssocID="{84C3CC49-DAE3-45D6-AA86-FE1A6A110C3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able"/>
        </a:ext>
      </dgm:extLst>
    </dgm:pt>
    <dgm:pt modelId="{811C374F-2CC0-4DC6-BED2-F60AF406E003}" type="pres">
      <dgm:prSet presAssocID="{84C3CC49-DAE3-45D6-AA86-FE1A6A110C3F}" presName="spaceRect" presStyleCnt="0"/>
      <dgm:spPr/>
    </dgm:pt>
    <dgm:pt modelId="{6CC42D3F-0AB4-4920-AEF1-A82EB3B81068}" type="pres">
      <dgm:prSet presAssocID="{84C3CC49-DAE3-45D6-AA86-FE1A6A110C3F}" presName="parTx" presStyleLbl="revTx" presStyleIdx="0" presStyleCnt="3">
        <dgm:presLayoutVars>
          <dgm:chMax val="0"/>
          <dgm:chPref val="0"/>
        </dgm:presLayoutVars>
      </dgm:prSet>
      <dgm:spPr/>
    </dgm:pt>
    <dgm:pt modelId="{49854914-8AC2-4E80-A5AC-469BB5C39D71}" type="pres">
      <dgm:prSet presAssocID="{62CF7E64-6A43-4224-935F-C5F2590BB979}" presName="sibTrans" presStyleCnt="0"/>
      <dgm:spPr/>
    </dgm:pt>
    <dgm:pt modelId="{13DA2C41-8E40-440B-83AB-448E293BD1C5}" type="pres">
      <dgm:prSet presAssocID="{5B3D156C-04C5-483F-8357-14A34F562852}" presName="compNode" presStyleCnt="0"/>
      <dgm:spPr/>
    </dgm:pt>
    <dgm:pt modelId="{5937D9AA-E105-4033-B8FD-91B47D0531BC}" type="pres">
      <dgm:prSet presAssocID="{5B3D156C-04C5-483F-8357-14A34F562852}" presName="bgRect" presStyleLbl="bgShp" presStyleIdx="1" presStyleCnt="3"/>
      <dgm:spPr/>
    </dgm:pt>
    <dgm:pt modelId="{EF13DDA1-C7B8-4ECF-9EE9-9CA98A48FEDA}" type="pres">
      <dgm:prSet presAssocID="{5B3D156C-04C5-483F-8357-14A34F56285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st tubes"/>
        </a:ext>
      </dgm:extLst>
    </dgm:pt>
    <dgm:pt modelId="{329F4DAF-FBBF-428B-B0BD-1697557166BE}" type="pres">
      <dgm:prSet presAssocID="{5B3D156C-04C5-483F-8357-14A34F562852}" presName="spaceRect" presStyleCnt="0"/>
      <dgm:spPr/>
    </dgm:pt>
    <dgm:pt modelId="{678816F5-FD7D-4A11-9B13-D63CB1587AFA}" type="pres">
      <dgm:prSet presAssocID="{5B3D156C-04C5-483F-8357-14A34F562852}" presName="parTx" presStyleLbl="revTx" presStyleIdx="1" presStyleCnt="3">
        <dgm:presLayoutVars>
          <dgm:chMax val="0"/>
          <dgm:chPref val="0"/>
        </dgm:presLayoutVars>
      </dgm:prSet>
      <dgm:spPr/>
    </dgm:pt>
    <dgm:pt modelId="{41CFB713-4952-47FC-9B9A-A014ED512E13}" type="pres">
      <dgm:prSet presAssocID="{C0833AB0-9D6C-474D-8F72-46FFAF498AAE}" presName="sibTrans" presStyleCnt="0"/>
      <dgm:spPr/>
    </dgm:pt>
    <dgm:pt modelId="{5E537753-1E30-4A37-A791-2D6008AF2FDF}" type="pres">
      <dgm:prSet presAssocID="{A3FEE7FD-FA8C-40F0-896D-256831EF2090}" presName="compNode" presStyleCnt="0"/>
      <dgm:spPr/>
    </dgm:pt>
    <dgm:pt modelId="{E0DF9EA3-24AD-4D58-9649-1175CBC776E0}" type="pres">
      <dgm:prSet presAssocID="{A3FEE7FD-FA8C-40F0-896D-256831EF2090}" presName="bgRect" presStyleLbl="bgShp" presStyleIdx="2" presStyleCnt="3"/>
      <dgm:spPr/>
    </dgm:pt>
    <dgm:pt modelId="{2FD9D7CE-A226-45AE-96DB-D39063D61CC6}" type="pres">
      <dgm:prSet presAssocID="{A3FEE7FD-FA8C-40F0-896D-256831EF209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2E3891BE-7D6A-40E3-8787-EF133651CB12}" type="pres">
      <dgm:prSet presAssocID="{A3FEE7FD-FA8C-40F0-896D-256831EF2090}" presName="spaceRect" presStyleCnt="0"/>
      <dgm:spPr/>
    </dgm:pt>
    <dgm:pt modelId="{25F11B92-6884-4CE9-A2B6-8D6CED442086}" type="pres">
      <dgm:prSet presAssocID="{A3FEE7FD-FA8C-40F0-896D-256831EF2090}" presName="parTx" presStyleLbl="revTx" presStyleIdx="2" presStyleCnt="3">
        <dgm:presLayoutVars>
          <dgm:chMax val="0"/>
          <dgm:chPref val="0"/>
        </dgm:presLayoutVars>
      </dgm:prSet>
      <dgm:spPr/>
    </dgm:pt>
  </dgm:ptLst>
  <dgm:cxnLst>
    <dgm:cxn modelId="{222AD302-30B8-4D48-86B4-6D9BEE8358C3}" srcId="{25EE2B6A-2B06-419B-9D36-FCC994DB7BB9}" destId="{A3FEE7FD-FA8C-40F0-896D-256831EF2090}" srcOrd="2" destOrd="0" parTransId="{FB6D9642-B032-4E98-A288-51A56C7B2CCD}" sibTransId="{76E23F97-E8F1-4DF0-9684-6D47CBD0B1B7}"/>
    <dgm:cxn modelId="{AA3A940E-1AED-410F-B4CE-4DA4E3DA6868}" type="presOf" srcId="{84C3CC49-DAE3-45D6-AA86-FE1A6A110C3F}" destId="{6CC42D3F-0AB4-4920-AEF1-A82EB3B81068}" srcOrd="0" destOrd="0" presId="urn:microsoft.com/office/officeart/2018/2/layout/IconVerticalSolidList"/>
    <dgm:cxn modelId="{A7CE8647-4DA9-49B0-BA87-F6B3FC9E6E1F}" srcId="{25EE2B6A-2B06-419B-9D36-FCC994DB7BB9}" destId="{84C3CC49-DAE3-45D6-AA86-FE1A6A110C3F}" srcOrd="0" destOrd="0" parTransId="{D507A7CC-D724-48CF-BDB5-5218E6F2991E}" sibTransId="{62CF7E64-6A43-4224-935F-C5F2590BB979}"/>
    <dgm:cxn modelId="{30963A52-ECB2-4ADF-A7A5-105A0972B286}" type="presOf" srcId="{A3FEE7FD-FA8C-40F0-896D-256831EF2090}" destId="{25F11B92-6884-4CE9-A2B6-8D6CED442086}" srcOrd="0" destOrd="0" presId="urn:microsoft.com/office/officeart/2018/2/layout/IconVerticalSolidList"/>
    <dgm:cxn modelId="{BDBF1B7C-C0E2-48E9-A517-0C19E4D7CC2A}" type="presOf" srcId="{25EE2B6A-2B06-419B-9D36-FCC994DB7BB9}" destId="{0F9EBC6B-2779-4637-B554-C3436D1D6163}" srcOrd="0" destOrd="0" presId="urn:microsoft.com/office/officeart/2018/2/layout/IconVerticalSolidList"/>
    <dgm:cxn modelId="{971E4B98-5A52-4506-95B0-81A45A0E1DFA}" srcId="{25EE2B6A-2B06-419B-9D36-FCC994DB7BB9}" destId="{5B3D156C-04C5-483F-8357-14A34F562852}" srcOrd="1" destOrd="0" parTransId="{7878EF26-7C70-4BE1-8146-632D1B76D287}" sibTransId="{C0833AB0-9D6C-474D-8F72-46FFAF498AAE}"/>
    <dgm:cxn modelId="{CF7525D4-18DA-49EA-A034-6DF153183198}" type="presOf" srcId="{5B3D156C-04C5-483F-8357-14A34F562852}" destId="{678816F5-FD7D-4A11-9B13-D63CB1587AFA}" srcOrd="0" destOrd="0" presId="urn:microsoft.com/office/officeart/2018/2/layout/IconVerticalSolidList"/>
    <dgm:cxn modelId="{901A0F42-E144-46F6-9E51-ED40827168F5}" type="presParOf" srcId="{0F9EBC6B-2779-4637-B554-C3436D1D6163}" destId="{94081D8B-345F-4CC5-BC64-9549020771BE}" srcOrd="0" destOrd="0" presId="urn:microsoft.com/office/officeart/2018/2/layout/IconVerticalSolidList"/>
    <dgm:cxn modelId="{03A650F5-9B74-48BF-BC09-A535E565845E}" type="presParOf" srcId="{94081D8B-345F-4CC5-BC64-9549020771BE}" destId="{7FB1AB19-664F-49CB-924A-0C9CD623F531}" srcOrd="0" destOrd="0" presId="urn:microsoft.com/office/officeart/2018/2/layout/IconVerticalSolidList"/>
    <dgm:cxn modelId="{8326DBFA-6D03-47D2-852B-F50C4EC4F6D5}" type="presParOf" srcId="{94081D8B-345F-4CC5-BC64-9549020771BE}" destId="{14B7ADC5-0AB3-45E3-A5CF-05EE83E06FB9}" srcOrd="1" destOrd="0" presId="urn:microsoft.com/office/officeart/2018/2/layout/IconVerticalSolidList"/>
    <dgm:cxn modelId="{ABEFEF51-E3D6-48DF-B724-BB9C4A8AD5FA}" type="presParOf" srcId="{94081D8B-345F-4CC5-BC64-9549020771BE}" destId="{811C374F-2CC0-4DC6-BED2-F60AF406E003}" srcOrd="2" destOrd="0" presId="urn:microsoft.com/office/officeart/2018/2/layout/IconVerticalSolidList"/>
    <dgm:cxn modelId="{2D0A91AC-74B5-4BC1-A491-11EBDA72FF3F}" type="presParOf" srcId="{94081D8B-345F-4CC5-BC64-9549020771BE}" destId="{6CC42D3F-0AB4-4920-AEF1-A82EB3B81068}" srcOrd="3" destOrd="0" presId="urn:microsoft.com/office/officeart/2018/2/layout/IconVerticalSolidList"/>
    <dgm:cxn modelId="{6ABB0AB6-0E3E-41E2-8387-8278CFC903B9}" type="presParOf" srcId="{0F9EBC6B-2779-4637-B554-C3436D1D6163}" destId="{49854914-8AC2-4E80-A5AC-469BB5C39D71}" srcOrd="1" destOrd="0" presId="urn:microsoft.com/office/officeart/2018/2/layout/IconVerticalSolidList"/>
    <dgm:cxn modelId="{6E0B3DD7-02BE-45BF-9673-DF274BF25A46}" type="presParOf" srcId="{0F9EBC6B-2779-4637-B554-C3436D1D6163}" destId="{13DA2C41-8E40-440B-83AB-448E293BD1C5}" srcOrd="2" destOrd="0" presId="urn:microsoft.com/office/officeart/2018/2/layout/IconVerticalSolidList"/>
    <dgm:cxn modelId="{BF04728E-DFD2-4D03-B91A-6B8A0CFA806B}" type="presParOf" srcId="{13DA2C41-8E40-440B-83AB-448E293BD1C5}" destId="{5937D9AA-E105-4033-B8FD-91B47D0531BC}" srcOrd="0" destOrd="0" presId="urn:microsoft.com/office/officeart/2018/2/layout/IconVerticalSolidList"/>
    <dgm:cxn modelId="{1E477EC7-DF4F-40AC-A43B-6EB7844B3816}" type="presParOf" srcId="{13DA2C41-8E40-440B-83AB-448E293BD1C5}" destId="{EF13DDA1-C7B8-4ECF-9EE9-9CA98A48FEDA}" srcOrd="1" destOrd="0" presId="urn:microsoft.com/office/officeart/2018/2/layout/IconVerticalSolidList"/>
    <dgm:cxn modelId="{5C220041-7B95-4F8E-B5D3-A4E7D4F06CDE}" type="presParOf" srcId="{13DA2C41-8E40-440B-83AB-448E293BD1C5}" destId="{329F4DAF-FBBF-428B-B0BD-1697557166BE}" srcOrd="2" destOrd="0" presId="urn:microsoft.com/office/officeart/2018/2/layout/IconVerticalSolidList"/>
    <dgm:cxn modelId="{1510F4F5-9490-43FA-B5A7-0C204458FCE5}" type="presParOf" srcId="{13DA2C41-8E40-440B-83AB-448E293BD1C5}" destId="{678816F5-FD7D-4A11-9B13-D63CB1587AFA}" srcOrd="3" destOrd="0" presId="urn:microsoft.com/office/officeart/2018/2/layout/IconVerticalSolidList"/>
    <dgm:cxn modelId="{1C7C8FE7-F4F2-4453-833A-AA919F81B035}" type="presParOf" srcId="{0F9EBC6B-2779-4637-B554-C3436D1D6163}" destId="{41CFB713-4952-47FC-9B9A-A014ED512E13}" srcOrd="3" destOrd="0" presId="urn:microsoft.com/office/officeart/2018/2/layout/IconVerticalSolidList"/>
    <dgm:cxn modelId="{8A2DAAE3-D63C-41CA-BE49-407603FA06AF}" type="presParOf" srcId="{0F9EBC6B-2779-4637-B554-C3436D1D6163}" destId="{5E537753-1E30-4A37-A791-2D6008AF2FDF}" srcOrd="4" destOrd="0" presId="urn:microsoft.com/office/officeart/2018/2/layout/IconVerticalSolidList"/>
    <dgm:cxn modelId="{5CB8796D-9D8A-46D2-A8F7-46A792FF72CB}" type="presParOf" srcId="{5E537753-1E30-4A37-A791-2D6008AF2FDF}" destId="{E0DF9EA3-24AD-4D58-9649-1175CBC776E0}" srcOrd="0" destOrd="0" presId="urn:microsoft.com/office/officeart/2018/2/layout/IconVerticalSolidList"/>
    <dgm:cxn modelId="{44604899-4873-4632-9D68-EC8A51624E36}" type="presParOf" srcId="{5E537753-1E30-4A37-A791-2D6008AF2FDF}" destId="{2FD9D7CE-A226-45AE-96DB-D39063D61CC6}" srcOrd="1" destOrd="0" presId="urn:microsoft.com/office/officeart/2018/2/layout/IconVerticalSolidList"/>
    <dgm:cxn modelId="{DAB3D273-0D67-499B-BCF2-12F264BA0D02}" type="presParOf" srcId="{5E537753-1E30-4A37-A791-2D6008AF2FDF}" destId="{2E3891BE-7D6A-40E3-8787-EF133651CB12}" srcOrd="2" destOrd="0" presId="urn:microsoft.com/office/officeart/2018/2/layout/IconVerticalSolidList"/>
    <dgm:cxn modelId="{2498CA9C-A3CA-48C1-8C2F-3BAF88D492A8}" type="presParOf" srcId="{5E537753-1E30-4A37-A791-2D6008AF2FDF}" destId="{25F11B92-6884-4CE9-A2B6-8D6CED442086}"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B1AB19-664F-49CB-924A-0C9CD623F531}">
      <dsp:nvSpPr>
        <dsp:cNvPr id="0" name=""/>
        <dsp:cNvSpPr/>
      </dsp:nvSpPr>
      <dsp:spPr>
        <a:xfrm>
          <a:off x="0" y="0"/>
          <a:ext cx="10515600" cy="12432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4B7ADC5-0AB3-45E3-A5CF-05EE83E06FB9}">
      <dsp:nvSpPr>
        <dsp:cNvPr id="0" name=""/>
        <dsp:cNvSpPr/>
      </dsp:nvSpPr>
      <dsp:spPr>
        <a:xfrm>
          <a:off x="376092" y="280269"/>
          <a:ext cx="683804" cy="6838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CC42D3F-0AB4-4920-AEF1-A82EB3B81068}">
      <dsp:nvSpPr>
        <dsp:cNvPr id="0" name=""/>
        <dsp:cNvSpPr/>
      </dsp:nvSpPr>
      <dsp:spPr>
        <a:xfrm>
          <a:off x="1435988" y="531"/>
          <a:ext cx="9079611" cy="1243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81" tIns="131581" rIns="131581" bIns="131581" numCol="1" spcCol="1270" anchor="ctr" anchorCtr="0">
          <a:noAutofit/>
        </a:bodyPr>
        <a:lstStyle/>
        <a:p>
          <a:pPr marL="0" lvl="0" indent="0" algn="l" defTabSz="1111250">
            <a:lnSpc>
              <a:spcPct val="90000"/>
            </a:lnSpc>
            <a:spcBef>
              <a:spcPct val="0"/>
            </a:spcBef>
            <a:spcAft>
              <a:spcPct val="35000"/>
            </a:spcAft>
            <a:buNone/>
          </a:pPr>
          <a:r>
            <a:rPr lang="en-US" sz="2500" kern="1200" dirty="0"/>
            <a:t>Clean and Organize Data Sets</a:t>
          </a:r>
        </a:p>
      </dsp:txBody>
      <dsp:txXfrm>
        <a:off x="1435988" y="531"/>
        <a:ext cx="9079611" cy="1243280"/>
      </dsp:txXfrm>
    </dsp:sp>
    <dsp:sp modelId="{5937D9AA-E105-4033-B8FD-91B47D0531BC}">
      <dsp:nvSpPr>
        <dsp:cNvPr id="0" name=""/>
        <dsp:cNvSpPr/>
      </dsp:nvSpPr>
      <dsp:spPr>
        <a:xfrm>
          <a:off x="0" y="1554631"/>
          <a:ext cx="10515600" cy="12432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13DDA1-C7B8-4ECF-9EE9-9CA98A48FEDA}">
      <dsp:nvSpPr>
        <dsp:cNvPr id="0" name=""/>
        <dsp:cNvSpPr/>
      </dsp:nvSpPr>
      <dsp:spPr>
        <a:xfrm>
          <a:off x="376092" y="1834369"/>
          <a:ext cx="683804" cy="6838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78816F5-FD7D-4A11-9B13-D63CB1587AFA}">
      <dsp:nvSpPr>
        <dsp:cNvPr id="0" name=""/>
        <dsp:cNvSpPr/>
      </dsp:nvSpPr>
      <dsp:spPr>
        <a:xfrm>
          <a:off x="1435988" y="1554631"/>
          <a:ext cx="9079611" cy="1243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81" tIns="131581" rIns="131581" bIns="131581" numCol="1" spcCol="1270" anchor="ctr" anchorCtr="0">
          <a:noAutofit/>
        </a:bodyPr>
        <a:lstStyle/>
        <a:p>
          <a:pPr marL="0" lvl="0" indent="0" algn="l" defTabSz="1111250">
            <a:lnSpc>
              <a:spcPct val="90000"/>
            </a:lnSpc>
            <a:spcBef>
              <a:spcPct val="0"/>
            </a:spcBef>
            <a:spcAft>
              <a:spcPct val="35000"/>
            </a:spcAft>
            <a:buNone/>
          </a:pPr>
          <a:r>
            <a:rPr lang="en-US" sz="2500" kern="1200" dirty="0"/>
            <a:t>Correlations and Statistical Values</a:t>
          </a:r>
        </a:p>
      </dsp:txBody>
      <dsp:txXfrm>
        <a:off x="1435988" y="1554631"/>
        <a:ext cx="9079611" cy="1243280"/>
      </dsp:txXfrm>
    </dsp:sp>
    <dsp:sp modelId="{E0DF9EA3-24AD-4D58-9649-1175CBC776E0}">
      <dsp:nvSpPr>
        <dsp:cNvPr id="0" name=""/>
        <dsp:cNvSpPr/>
      </dsp:nvSpPr>
      <dsp:spPr>
        <a:xfrm>
          <a:off x="0" y="3108732"/>
          <a:ext cx="10515600" cy="12432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D9D7CE-A226-45AE-96DB-D39063D61CC6}">
      <dsp:nvSpPr>
        <dsp:cNvPr id="0" name=""/>
        <dsp:cNvSpPr/>
      </dsp:nvSpPr>
      <dsp:spPr>
        <a:xfrm>
          <a:off x="376092" y="3388470"/>
          <a:ext cx="683804" cy="68380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F11B92-6884-4CE9-A2B6-8D6CED442086}">
      <dsp:nvSpPr>
        <dsp:cNvPr id="0" name=""/>
        <dsp:cNvSpPr/>
      </dsp:nvSpPr>
      <dsp:spPr>
        <a:xfrm>
          <a:off x="1435988" y="3108732"/>
          <a:ext cx="9079611" cy="1243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81" tIns="131581" rIns="131581" bIns="131581" numCol="1" spcCol="1270" anchor="ctr" anchorCtr="0">
          <a:noAutofit/>
        </a:bodyPr>
        <a:lstStyle/>
        <a:p>
          <a:pPr marL="0" lvl="0" indent="0" algn="l" defTabSz="1111250">
            <a:lnSpc>
              <a:spcPct val="90000"/>
            </a:lnSpc>
            <a:spcBef>
              <a:spcPct val="0"/>
            </a:spcBef>
            <a:spcAft>
              <a:spcPct val="35000"/>
            </a:spcAft>
            <a:buNone/>
          </a:pPr>
          <a:r>
            <a:rPr lang="en-US" sz="2500" kern="1200" dirty="0"/>
            <a:t>Descriptive Bar Charts</a:t>
          </a:r>
        </a:p>
      </dsp:txBody>
      <dsp:txXfrm>
        <a:off x="1435988" y="3108732"/>
        <a:ext cx="9079611" cy="124328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g>
</file>

<file path=ppt/media/image12.png>
</file>

<file path=ppt/media/image13.png>
</file>

<file path=ppt/media/image14.png>
</file>

<file path=ppt/media/image15.jpeg>
</file>

<file path=ppt/media/image2.png>
</file>

<file path=ppt/media/image3.jp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31668C-3A29-4BA2-AC92-31F3427810FC}" type="datetimeFigureOut">
              <a:rPr lang="en-US" smtClean="0"/>
              <a:t>11/10/2020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D4BDAB-4954-4FFE-8EDE-9117C9C4F9B3}" type="slidenum">
              <a:rPr lang="en-US" smtClean="0"/>
              <a:t>‹#›</a:t>
            </a:fld>
            <a:endParaRPr lang="en-US"/>
          </a:p>
        </p:txBody>
      </p:sp>
    </p:spTree>
    <p:extLst>
      <p:ext uri="{BB962C8B-B14F-4D97-AF65-F5344CB8AC3E}">
        <p14:creationId xmlns:p14="http://schemas.microsoft.com/office/powerpoint/2010/main" val="34445780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city of Tucson, AZ has a population of 546 thousand people. Of those over 40% identify as Hispanic. Tucson also is home to two native tribes – the Pascua </a:t>
            </a:r>
            <a:r>
              <a:rPr lang="en-US" dirty="0" err="1"/>
              <a:t>yaqui</a:t>
            </a:r>
            <a:r>
              <a:rPr lang="en-US" dirty="0"/>
              <a:t> and the Tohono O-</a:t>
            </a:r>
            <a:r>
              <a:rPr lang="en-US" dirty="0" err="1"/>
              <a:t>Odham</a:t>
            </a:r>
            <a:r>
              <a:rPr lang="en-US" dirty="0"/>
              <a:t> – and a diverse inclusion of Asian American, African American. As well as being home to refugees from all over.</a:t>
            </a:r>
          </a:p>
        </p:txBody>
      </p:sp>
      <p:sp>
        <p:nvSpPr>
          <p:cNvPr id="4" name="Slide Number Placeholder 3"/>
          <p:cNvSpPr>
            <a:spLocks noGrp="1"/>
          </p:cNvSpPr>
          <p:nvPr>
            <p:ph type="sldNum" sz="quarter" idx="5"/>
          </p:nvPr>
        </p:nvSpPr>
        <p:spPr/>
        <p:txBody>
          <a:bodyPr/>
          <a:lstStyle/>
          <a:p>
            <a:fld id="{5AD4BDAB-4954-4FFE-8EDE-9117C9C4F9B3}" type="slidenum">
              <a:rPr lang="en-US" smtClean="0"/>
              <a:t>2</a:t>
            </a:fld>
            <a:endParaRPr lang="en-US"/>
          </a:p>
        </p:txBody>
      </p:sp>
    </p:spTree>
    <p:extLst>
      <p:ext uri="{BB962C8B-B14F-4D97-AF65-F5344CB8AC3E}">
        <p14:creationId xmlns:p14="http://schemas.microsoft.com/office/powerpoint/2010/main" val="2142553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focus was to see if there was any relationship between what ethnicity you are and your education completion, as well as if there was any relationship between what part of town you lived in (or ward you lived in) and if that effected your education completion rate. I want to clarify that when I say education completion or attainment, I am referring to if the person did not attend HS or dropped out, if the person graduated HS or received a GED, and if the person had any amount of post-secondary education – as in community college, associates, bachelors, or graduate degree.</a:t>
            </a:r>
          </a:p>
        </p:txBody>
      </p:sp>
      <p:sp>
        <p:nvSpPr>
          <p:cNvPr id="4" name="Slide Number Placeholder 3"/>
          <p:cNvSpPr>
            <a:spLocks noGrp="1"/>
          </p:cNvSpPr>
          <p:nvPr>
            <p:ph type="sldNum" sz="quarter" idx="5"/>
          </p:nvPr>
        </p:nvSpPr>
        <p:spPr/>
        <p:txBody>
          <a:bodyPr/>
          <a:lstStyle/>
          <a:p>
            <a:fld id="{5AD4BDAB-4954-4FFE-8EDE-9117C9C4F9B3}" type="slidenum">
              <a:rPr lang="en-US" smtClean="0"/>
              <a:t>3</a:t>
            </a:fld>
            <a:endParaRPr lang="en-US"/>
          </a:p>
        </p:txBody>
      </p:sp>
    </p:spTree>
    <p:extLst>
      <p:ext uri="{BB962C8B-B14F-4D97-AF65-F5344CB8AC3E}">
        <p14:creationId xmlns:p14="http://schemas.microsoft.com/office/powerpoint/2010/main" val="5923407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data was taken from the City of Tucson’s open datasets available to the public. I was focused on the demographics of neighborhoods and wards in regards to ethnic background and education completion. </a:t>
            </a:r>
          </a:p>
        </p:txBody>
      </p:sp>
      <p:sp>
        <p:nvSpPr>
          <p:cNvPr id="4" name="Slide Number Placeholder 3"/>
          <p:cNvSpPr>
            <a:spLocks noGrp="1"/>
          </p:cNvSpPr>
          <p:nvPr>
            <p:ph type="sldNum" sz="quarter" idx="5"/>
          </p:nvPr>
        </p:nvSpPr>
        <p:spPr/>
        <p:txBody>
          <a:bodyPr/>
          <a:lstStyle/>
          <a:p>
            <a:fld id="{5AD4BDAB-4954-4FFE-8EDE-9117C9C4F9B3}" type="slidenum">
              <a:rPr lang="en-US" smtClean="0"/>
              <a:t>4</a:t>
            </a:fld>
            <a:endParaRPr lang="en-US"/>
          </a:p>
        </p:txBody>
      </p:sp>
    </p:spTree>
    <p:extLst>
      <p:ext uri="{BB962C8B-B14F-4D97-AF65-F5344CB8AC3E}">
        <p14:creationId xmlns:p14="http://schemas.microsoft.com/office/powerpoint/2010/main" val="1735134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method was to compile, organize and clean the datasets I found from Tucson.gov. I then analyzed, did simple new calculations of percentages of reported numbers in comparison to total, for example, percentage of those who did not finish </a:t>
            </a:r>
            <a:r>
              <a:rPr lang="en-US" dirty="0" err="1"/>
              <a:t>highschool</a:t>
            </a:r>
            <a:r>
              <a:rPr lang="en-US" dirty="0"/>
              <a:t> out of all who were reported in the education survey. I compared them to each other with correlations and descriptive statistics. Finally I composed bar charts to help visualize the differences between the wards in respect to education and ethnicity.</a:t>
            </a:r>
          </a:p>
        </p:txBody>
      </p:sp>
      <p:sp>
        <p:nvSpPr>
          <p:cNvPr id="4" name="Slide Number Placeholder 3"/>
          <p:cNvSpPr>
            <a:spLocks noGrp="1"/>
          </p:cNvSpPr>
          <p:nvPr>
            <p:ph type="sldNum" sz="quarter" idx="5"/>
          </p:nvPr>
        </p:nvSpPr>
        <p:spPr/>
        <p:txBody>
          <a:bodyPr/>
          <a:lstStyle/>
          <a:p>
            <a:fld id="{5AD4BDAB-4954-4FFE-8EDE-9117C9C4F9B3}" type="slidenum">
              <a:rPr lang="en-US" smtClean="0"/>
              <a:t>5</a:t>
            </a:fld>
            <a:endParaRPr lang="en-US"/>
          </a:p>
        </p:txBody>
      </p:sp>
    </p:spTree>
    <p:extLst>
      <p:ext uri="{BB962C8B-B14F-4D97-AF65-F5344CB8AC3E}">
        <p14:creationId xmlns:p14="http://schemas.microsoft.com/office/powerpoint/2010/main" val="20504483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initial correlations I looked at was between ethnic background and education completion.</a:t>
            </a:r>
          </a:p>
          <a:p>
            <a:r>
              <a:rPr lang="en-US" dirty="0"/>
              <a:t>At this point my hypotheses seemed to be on the right track. There is a strong relationship between being white or Asian American and completing HS and having post-secondary education. While there was a strong relationship between being Hispanic and Tribal and not completing HS or only having HS education. </a:t>
            </a:r>
          </a:p>
          <a:p>
            <a:r>
              <a:rPr lang="en-US" dirty="0"/>
              <a:t>The surprising find in this correlation was that there was a mild correlation between being black and having HS and post-secondary education, which could be an interesting subject for future research and analysis.</a:t>
            </a:r>
          </a:p>
        </p:txBody>
      </p:sp>
      <p:sp>
        <p:nvSpPr>
          <p:cNvPr id="4" name="Slide Number Placeholder 3"/>
          <p:cNvSpPr>
            <a:spLocks noGrp="1"/>
          </p:cNvSpPr>
          <p:nvPr>
            <p:ph type="sldNum" sz="quarter" idx="5"/>
          </p:nvPr>
        </p:nvSpPr>
        <p:spPr/>
        <p:txBody>
          <a:bodyPr/>
          <a:lstStyle/>
          <a:p>
            <a:fld id="{5AD4BDAB-4954-4FFE-8EDE-9117C9C4F9B3}" type="slidenum">
              <a:rPr lang="en-US" smtClean="0"/>
              <a:t>6</a:t>
            </a:fld>
            <a:endParaRPr lang="en-US"/>
          </a:p>
        </p:txBody>
      </p:sp>
    </p:spTree>
    <p:extLst>
      <p:ext uri="{BB962C8B-B14F-4D97-AF65-F5344CB8AC3E}">
        <p14:creationId xmlns:p14="http://schemas.microsoft.com/office/powerpoint/2010/main" val="432572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then had to verify these correlations and created a code to get the standard deviation and p-values for each ethnic background and education completion. I was surprised to see that my null hypothesis for white ethnicity was borderline at failing to reject the null, as I considered it my basis. I later attributed this to the spread of ethnicities across the neighborhoods and wards in Tucson – as those white </a:t>
            </a:r>
            <a:r>
              <a:rPr lang="en-US" dirty="0" err="1"/>
              <a:t>americans</a:t>
            </a:r>
            <a:r>
              <a:rPr lang="en-US" dirty="0"/>
              <a:t> living in wards with majority Hispanic, would have similar opportunities and obstacles for completing education. Asian and Pacific Islander, also failed to reject the null, and are also considered more of an expected baseline for education attainment.</a:t>
            </a:r>
          </a:p>
        </p:txBody>
      </p:sp>
      <p:sp>
        <p:nvSpPr>
          <p:cNvPr id="4" name="Slide Number Placeholder 3"/>
          <p:cNvSpPr>
            <a:spLocks noGrp="1"/>
          </p:cNvSpPr>
          <p:nvPr>
            <p:ph type="sldNum" sz="quarter" idx="5"/>
          </p:nvPr>
        </p:nvSpPr>
        <p:spPr/>
        <p:txBody>
          <a:bodyPr/>
          <a:lstStyle/>
          <a:p>
            <a:fld id="{5AD4BDAB-4954-4FFE-8EDE-9117C9C4F9B3}" type="slidenum">
              <a:rPr lang="en-US" smtClean="0"/>
              <a:t>7</a:t>
            </a:fld>
            <a:endParaRPr lang="en-US"/>
          </a:p>
        </p:txBody>
      </p:sp>
    </p:spTree>
    <p:extLst>
      <p:ext uri="{BB962C8B-B14F-4D97-AF65-F5344CB8AC3E}">
        <p14:creationId xmlns:p14="http://schemas.microsoft.com/office/powerpoint/2010/main" val="8737241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did the statistics for significance of education per ward, not completing HS and completing HS both strongly rejected the null. While, surprisingly, post-secondary education failed to reject the null. I attribute this to the “some college” category of those who may have taken a class or two at community college but never completed a program. This would be open to anyone even those who did not finish HS. I take this as needing to revise the post-secondary criteria for further exploration and not using it for my current analysis.</a:t>
            </a:r>
          </a:p>
        </p:txBody>
      </p:sp>
      <p:sp>
        <p:nvSpPr>
          <p:cNvPr id="4" name="Slide Number Placeholder 3"/>
          <p:cNvSpPr>
            <a:spLocks noGrp="1"/>
          </p:cNvSpPr>
          <p:nvPr>
            <p:ph type="sldNum" sz="quarter" idx="5"/>
          </p:nvPr>
        </p:nvSpPr>
        <p:spPr/>
        <p:txBody>
          <a:bodyPr/>
          <a:lstStyle/>
          <a:p>
            <a:fld id="{5AD4BDAB-4954-4FFE-8EDE-9117C9C4F9B3}" type="slidenum">
              <a:rPr lang="en-US" smtClean="0"/>
              <a:t>8</a:t>
            </a:fld>
            <a:endParaRPr lang="en-US"/>
          </a:p>
        </p:txBody>
      </p:sp>
    </p:spTree>
    <p:extLst>
      <p:ext uri="{BB962C8B-B14F-4D97-AF65-F5344CB8AC3E}">
        <p14:creationId xmlns:p14="http://schemas.microsoft.com/office/powerpoint/2010/main" val="669145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my hypotheses were substantiated. With the side by side bar charts, it is clear to see that wards 1 and 5 with a majority Hispanic population have the highest rates of no HS or HS drop outs. Surprisingly, we see that the HS completion or GED certification is relatively the same throughout the wards. I attribute  wards 2 and 6 having a lower HS and GED number, to having higher post-secondary education attainment and that skewing the numbers.</a:t>
            </a:r>
          </a:p>
        </p:txBody>
      </p:sp>
      <p:sp>
        <p:nvSpPr>
          <p:cNvPr id="4" name="Slide Number Placeholder 3"/>
          <p:cNvSpPr>
            <a:spLocks noGrp="1"/>
          </p:cNvSpPr>
          <p:nvPr>
            <p:ph type="sldNum" sz="quarter" idx="5"/>
          </p:nvPr>
        </p:nvSpPr>
        <p:spPr/>
        <p:txBody>
          <a:bodyPr/>
          <a:lstStyle/>
          <a:p>
            <a:fld id="{5AD4BDAB-4954-4FFE-8EDE-9117C9C4F9B3}" type="slidenum">
              <a:rPr lang="en-US" smtClean="0"/>
              <a:t>9</a:t>
            </a:fld>
            <a:endParaRPr lang="en-US"/>
          </a:p>
        </p:txBody>
      </p:sp>
    </p:spTree>
    <p:extLst>
      <p:ext uri="{BB962C8B-B14F-4D97-AF65-F5344CB8AC3E}">
        <p14:creationId xmlns:p14="http://schemas.microsoft.com/office/powerpoint/2010/main" val="5245935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this analysis, I would encourage the school districts and education boards to look at increasing funding and outreach programs to wards 1 and 5.  Encouraging and aiding these traditionally Hispanic and minority rich areas of our city to finish High School and pursue further education. </a:t>
            </a:r>
          </a:p>
          <a:p>
            <a:endParaRPr lang="en-US" dirty="0"/>
          </a:p>
          <a:p>
            <a:r>
              <a:rPr lang="en-US" dirty="0"/>
              <a:t>When I look at these wards on the map, it relates to my personal knowledge of what parts of town are considered richer and poorer, and where I would expect to find better education. The West and South sides of Tucson are frequently associated with Hispanic and Tribal populations and being less developed or rougher. Whereas the East and North sides of town are usually more white, have more retirees (indicating a higher number of post-secondary education to have been able to retire), and have better school districts.</a:t>
            </a:r>
          </a:p>
          <a:p>
            <a:endParaRPr lang="en-US" dirty="0"/>
          </a:p>
          <a:p>
            <a:r>
              <a:rPr lang="en-US" dirty="0"/>
              <a:t>Another area of interest, would be to see if there is a way to attract more affluent populations to the West and South wards to help increase the money cycling through these areas and increase resource sharing.</a:t>
            </a:r>
          </a:p>
        </p:txBody>
      </p:sp>
      <p:sp>
        <p:nvSpPr>
          <p:cNvPr id="4" name="Slide Number Placeholder 3"/>
          <p:cNvSpPr>
            <a:spLocks noGrp="1"/>
          </p:cNvSpPr>
          <p:nvPr>
            <p:ph type="sldNum" sz="quarter" idx="5"/>
          </p:nvPr>
        </p:nvSpPr>
        <p:spPr/>
        <p:txBody>
          <a:bodyPr/>
          <a:lstStyle/>
          <a:p>
            <a:fld id="{5AD4BDAB-4954-4FFE-8EDE-9117C9C4F9B3}" type="slidenum">
              <a:rPr lang="en-US" smtClean="0"/>
              <a:t>10</a:t>
            </a:fld>
            <a:endParaRPr lang="en-US"/>
          </a:p>
        </p:txBody>
      </p:sp>
    </p:spTree>
    <p:extLst>
      <p:ext uri="{BB962C8B-B14F-4D97-AF65-F5344CB8AC3E}">
        <p14:creationId xmlns:p14="http://schemas.microsoft.com/office/powerpoint/2010/main" val="2440072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CC0D2-6FC0-440A-BB22-D44927F739F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1D4CB5-DDCC-473F-AE3D-A285D13838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6043A22-B192-48A3-BD7B-B31CE9EA28E7}"/>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5" name="Footer Placeholder 4">
            <a:extLst>
              <a:ext uri="{FF2B5EF4-FFF2-40B4-BE49-F238E27FC236}">
                <a16:creationId xmlns:a16="http://schemas.microsoft.com/office/drawing/2014/main" id="{8A0CC3EE-903C-4BCE-AA43-8E549A2236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769F76-4824-4FE8-AEF1-74C671D8E02F}"/>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4285234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E7930-DCE9-4300-B55F-6CD38397F9E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8E9D4D-079D-4EA0-8295-3220D8E47B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393E7E-2AF6-4B85-B16D-EF082ACFD334}"/>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5" name="Footer Placeholder 4">
            <a:extLst>
              <a:ext uri="{FF2B5EF4-FFF2-40B4-BE49-F238E27FC236}">
                <a16:creationId xmlns:a16="http://schemas.microsoft.com/office/drawing/2014/main" id="{FD11AE86-D3BF-4DBE-9186-29AD9969BE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E0A5D9-50CC-4C50-A0EB-6430BEC68964}"/>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2230545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23EA-1DDB-4738-A969-D0ECD6B56B9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B8700A-0E4C-4661-9F6F-6995E0BD84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073BB6-C260-44BC-9FA4-28152CAAC395}"/>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5" name="Footer Placeholder 4">
            <a:extLst>
              <a:ext uri="{FF2B5EF4-FFF2-40B4-BE49-F238E27FC236}">
                <a16:creationId xmlns:a16="http://schemas.microsoft.com/office/drawing/2014/main" id="{834999EE-08DF-4864-A3DC-463EB79ABD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1DAAB-2CC8-4895-B444-699BFFB8CF72}"/>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1292156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EB89F-48E9-4A2B-A949-0502447185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C7A316-E315-4E6F-A151-A1C2CF1A80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2B06E2-3340-4627-9D8D-42C58B812B66}"/>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5" name="Footer Placeholder 4">
            <a:extLst>
              <a:ext uri="{FF2B5EF4-FFF2-40B4-BE49-F238E27FC236}">
                <a16:creationId xmlns:a16="http://schemas.microsoft.com/office/drawing/2014/main" id="{206AA577-12FF-4BD7-B5F4-41B0F5F970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4EEFAE-EE68-4EB3-A749-D4480339DC67}"/>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4011864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B4EED-13D6-44D7-9363-98564476A2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A63E7F1-FD14-45FF-80E0-FF5A618632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FFD17F-F016-46C2-8AB1-54B7CE8EC3F5}"/>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5" name="Footer Placeholder 4">
            <a:extLst>
              <a:ext uri="{FF2B5EF4-FFF2-40B4-BE49-F238E27FC236}">
                <a16:creationId xmlns:a16="http://schemas.microsoft.com/office/drawing/2014/main" id="{6284FAD2-A521-4F70-B650-0621531FFF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AC3495-B975-4FAB-9708-FEE9B79C9FC2}"/>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1096908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CBB2D-E3F3-4C17-AE72-3864FC44C7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09DEEF-0049-40A9-ACCD-44EE9CCC3B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B72384-62F0-44F5-B34A-A12F7047FE0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D911A1-FA4C-4C3C-B2D4-2B1E6077CD18}"/>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6" name="Footer Placeholder 5">
            <a:extLst>
              <a:ext uri="{FF2B5EF4-FFF2-40B4-BE49-F238E27FC236}">
                <a16:creationId xmlns:a16="http://schemas.microsoft.com/office/drawing/2014/main" id="{C657DD37-9FF4-4C49-AF71-D8FB8C3B68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8BB342-8AFF-4E67-8FAD-BFDBFBD9F6D4}"/>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2240222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8902F-B0D2-417D-87E7-0A742EBEA7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BC3547-EAC4-4E46-9E80-B7BB758184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C124FD-2D84-4F58-8AB2-A80E89508F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351E26-AF6C-4D9A-AC51-74A5DBBFE9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E49C46-B57C-4636-8332-CA093ACD47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9EC8CB-6699-4736-A1F8-378EE60CD1F9}"/>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8" name="Footer Placeholder 7">
            <a:extLst>
              <a:ext uri="{FF2B5EF4-FFF2-40B4-BE49-F238E27FC236}">
                <a16:creationId xmlns:a16="http://schemas.microsoft.com/office/drawing/2014/main" id="{4092B654-87EC-49D4-BECF-DD11C257AB9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21FB3E-CE45-421A-9984-81C3C933D71C}"/>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1014468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D7DA5-5775-44E2-AFD4-432343DED1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976C90-A5B2-4981-8378-6C7D2C5C2B57}"/>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4" name="Footer Placeholder 3">
            <a:extLst>
              <a:ext uri="{FF2B5EF4-FFF2-40B4-BE49-F238E27FC236}">
                <a16:creationId xmlns:a16="http://schemas.microsoft.com/office/drawing/2014/main" id="{7EDEEEE1-43A2-4B99-B8E6-C59671C4EB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B2D199-06BF-45E5-9F3F-B68CA56A4EEF}"/>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1513038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EE2E5B-910C-49DD-901A-3346430BA977}"/>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3" name="Footer Placeholder 2">
            <a:extLst>
              <a:ext uri="{FF2B5EF4-FFF2-40B4-BE49-F238E27FC236}">
                <a16:creationId xmlns:a16="http://schemas.microsoft.com/office/drawing/2014/main" id="{7724C817-6287-4428-BA52-2B806507E8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0A3887-C6A1-473E-8F9D-B747E2C5D80C}"/>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552079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80B56-9E59-4A1F-BCA0-DB72C3BB0C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5C4818-9DD7-4A5C-A0C3-588DC28163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9D0404-8A82-41CD-80D3-B5D1D46FEE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6DBC2E-EE5B-4FE2-816E-CCED34D0E52E}"/>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6" name="Footer Placeholder 5">
            <a:extLst>
              <a:ext uri="{FF2B5EF4-FFF2-40B4-BE49-F238E27FC236}">
                <a16:creationId xmlns:a16="http://schemas.microsoft.com/office/drawing/2014/main" id="{77406307-6F20-41F6-902E-72612A06D2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772E1F-A574-4B78-9952-771A1D03BED5}"/>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3051435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66E9D-20A6-40AD-886E-53CCEE1FF1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B44F9A-4D0F-44B1-B15E-3C764C6D76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9AC2917-063F-4DC0-B4C9-8B49ED8E10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2F2CE2-50F6-4B52-91D2-57A915A9880A}"/>
              </a:ext>
            </a:extLst>
          </p:cNvPr>
          <p:cNvSpPr>
            <a:spLocks noGrp="1"/>
          </p:cNvSpPr>
          <p:nvPr>
            <p:ph type="dt" sz="half" idx="10"/>
          </p:nvPr>
        </p:nvSpPr>
        <p:spPr/>
        <p:txBody>
          <a:bodyPr/>
          <a:lstStyle/>
          <a:p>
            <a:fld id="{0D5FA563-5DCA-4846-9F8A-EEDAC701312D}" type="datetimeFigureOut">
              <a:rPr lang="en-US" smtClean="0"/>
              <a:t>11/9/2020</a:t>
            </a:fld>
            <a:endParaRPr lang="en-US"/>
          </a:p>
        </p:txBody>
      </p:sp>
      <p:sp>
        <p:nvSpPr>
          <p:cNvPr id="6" name="Footer Placeholder 5">
            <a:extLst>
              <a:ext uri="{FF2B5EF4-FFF2-40B4-BE49-F238E27FC236}">
                <a16:creationId xmlns:a16="http://schemas.microsoft.com/office/drawing/2014/main" id="{1D048C53-4A7B-4A9D-A83E-AA1DE56DBA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B6F6BB-E7AC-4816-AE0F-C5F7CE7DE6BD}"/>
              </a:ext>
            </a:extLst>
          </p:cNvPr>
          <p:cNvSpPr>
            <a:spLocks noGrp="1"/>
          </p:cNvSpPr>
          <p:nvPr>
            <p:ph type="sldNum" sz="quarter" idx="12"/>
          </p:nvPr>
        </p:nvSpPr>
        <p:spPr/>
        <p:txBody>
          <a:bodyPr/>
          <a:lstStyle/>
          <a:p>
            <a:fld id="{C890204D-0181-406C-8FB4-19B9208F0338}" type="slidenum">
              <a:rPr lang="en-US" smtClean="0"/>
              <a:t>‹#›</a:t>
            </a:fld>
            <a:endParaRPr lang="en-US"/>
          </a:p>
        </p:txBody>
      </p:sp>
    </p:spTree>
    <p:extLst>
      <p:ext uri="{BB962C8B-B14F-4D97-AF65-F5344CB8AC3E}">
        <p14:creationId xmlns:p14="http://schemas.microsoft.com/office/powerpoint/2010/main" val="114534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3CD5F-809F-4B64-9773-E651D79DB2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DA869D-D464-4120-B1BC-0C145B864B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4086BD-A643-4F5D-AAE6-36D2089B7D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5FA563-5DCA-4846-9F8A-EEDAC701312D}" type="datetimeFigureOut">
              <a:rPr lang="en-US" smtClean="0"/>
              <a:t>11/9/2020</a:t>
            </a:fld>
            <a:endParaRPr lang="en-US"/>
          </a:p>
        </p:txBody>
      </p:sp>
      <p:sp>
        <p:nvSpPr>
          <p:cNvPr id="5" name="Footer Placeholder 4">
            <a:extLst>
              <a:ext uri="{FF2B5EF4-FFF2-40B4-BE49-F238E27FC236}">
                <a16:creationId xmlns:a16="http://schemas.microsoft.com/office/drawing/2014/main" id="{E13D447F-C798-47DA-BEC5-7954D50C3A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4D6E44-A8C4-44CA-9E0B-C6A2781C6A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90204D-0181-406C-8FB4-19B9208F0338}" type="slidenum">
              <a:rPr lang="en-US" smtClean="0"/>
              <a:t>‹#›</a:t>
            </a:fld>
            <a:endParaRPr lang="en-US"/>
          </a:p>
        </p:txBody>
      </p:sp>
    </p:spTree>
    <p:extLst>
      <p:ext uri="{BB962C8B-B14F-4D97-AF65-F5344CB8AC3E}">
        <p14:creationId xmlns:p14="http://schemas.microsoft.com/office/powerpoint/2010/main" val="196068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sdata.tucsonaz.gov/" TargetMode="External"/><Relationship Id="rId2" Type="http://schemas.openxmlformats.org/officeDocument/2006/relationships/hyperlink" Target="https://www.tucsonaz.gov/" TargetMode="Externa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sky, grass, mountain&#10;&#10;Description automatically generated">
            <a:extLst>
              <a:ext uri="{FF2B5EF4-FFF2-40B4-BE49-F238E27FC236}">
                <a16:creationId xmlns:a16="http://schemas.microsoft.com/office/drawing/2014/main" id="{EFBEF63D-E3EC-4952-91CD-B4C3C3F472B9}"/>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13473" b="1940"/>
          <a:stretch/>
        </p:blipFill>
        <p:spPr>
          <a:xfrm>
            <a:off x="20" y="1"/>
            <a:ext cx="12191980" cy="6857999"/>
          </a:xfrm>
          <a:prstGeom prst="rect">
            <a:avLst/>
          </a:prstGeom>
        </p:spPr>
      </p:pic>
      <p:sp>
        <p:nvSpPr>
          <p:cNvPr id="2" name="Title 1">
            <a:extLst>
              <a:ext uri="{FF2B5EF4-FFF2-40B4-BE49-F238E27FC236}">
                <a16:creationId xmlns:a16="http://schemas.microsoft.com/office/drawing/2014/main" id="{4111C35D-D501-4CE6-91EB-440235AA9A22}"/>
              </a:ext>
            </a:extLst>
          </p:cNvPr>
          <p:cNvSpPr>
            <a:spLocks noGrp="1"/>
          </p:cNvSpPr>
          <p:nvPr>
            <p:ph type="ctrTitle"/>
          </p:nvPr>
        </p:nvSpPr>
        <p:spPr>
          <a:xfrm>
            <a:off x="1524000" y="1122362"/>
            <a:ext cx="9144000" cy="2900518"/>
          </a:xfrm>
        </p:spPr>
        <p:txBody>
          <a:bodyPr>
            <a:normAutofit/>
          </a:bodyPr>
          <a:lstStyle/>
          <a:p>
            <a:r>
              <a:rPr lang="en-US">
                <a:solidFill>
                  <a:srgbClr val="FFFFFF"/>
                </a:solidFill>
              </a:rPr>
              <a:t>Tucson Geography, Ethnicity, and Education</a:t>
            </a:r>
          </a:p>
        </p:txBody>
      </p:sp>
      <p:sp>
        <p:nvSpPr>
          <p:cNvPr id="3" name="Subtitle 2">
            <a:extLst>
              <a:ext uri="{FF2B5EF4-FFF2-40B4-BE49-F238E27FC236}">
                <a16:creationId xmlns:a16="http://schemas.microsoft.com/office/drawing/2014/main" id="{DE839AA1-F5B3-4E7A-889C-B4EFC2BC5D12}"/>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By Melinda Fraser</a:t>
            </a:r>
          </a:p>
          <a:p>
            <a:r>
              <a:rPr lang="en-US">
                <a:solidFill>
                  <a:srgbClr val="FFFFFF"/>
                </a:solidFill>
              </a:rPr>
              <a:t>11/11/2020</a:t>
            </a:r>
          </a:p>
        </p:txBody>
      </p:sp>
    </p:spTree>
    <p:extLst>
      <p:ext uri="{BB962C8B-B14F-4D97-AF65-F5344CB8AC3E}">
        <p14:creationId xmlns:p14="http://schemas.microsoft.com/office/powerpoint/2010/main" val="25607557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60E9A6ED-B880-44EA-8D60-C9D3C82CC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88AF70-FD88-4B81-87D9-0E44CC6061D5}"/>
              </a:ext>
            </a:extLst>
          </p:cNvPr>
          <p:cNvSpPr>
            <a:spLocks noGrp="1"/>
          </p:cNvSpPr>
          <p:nvPr>
            <p:ph type="title"/>
          </p:nvPr>
        </p:nvSpPr>
        <p:spPr>
          <a:xfrm>
            <a:off x="648929" y="557190"/>
            <a:ext cx="5170852" cy="1671564"/>
          </a:xfrm>
        </p:spPr>
        <p:txBody>
          <a:bodyPr>
            <a:normAutofit/>
          </a:bodyPr>
          <a:lstStyle/>
          <a:p>
            <a:r>
              <a:rPr lang="en-US" sz="4000"/>
              <a:t>Recommendations</a:t>
            </a:r>
          </a:p>
        </p:txBody>
      </p:sp>
      <p:sp>
        <p:nvSpPr>
          <p:cNvPr id="3" name="Content Placeholder 2">
            <a:extLst>
              <a:ext uri="{FF2B5EF4-FFF2-40B4-BE49-F238E27FC236}">
                <a16:creationId xmlns:a16="http://schemas.microsoft.com/office/drawing/2014/main" id="{E08598E0-4BF8-4288-AF4A-EE1D355062DC}"/>
              </a:ext>
            </a:extLst>
          </p:cNvPr>
          <p:cNvSpPr>
            <a:spLocks noGrp="1"/>
          </p:cNvSpPr>
          <p:nvPr>
            <p:ph idx="1"/>
          </p:nvPr>
        </p:nvSpPr>
        <p:spPr>
          <a:xfrm>
            <a:off x="648930" y="2398030"/>
            <a:ext cx="5180245" cy="3731058"/>
          </a:xfrm>
        </p:spPr>
        <p:txBody>
          <a:bodyPr>
            <a:normAutofit/>
          </a:bodyPr>
          <a:lstStyle/>
          <a:p>
            <a:r>
              <a:rPr lang="en-US" sz="2000" dirty="0"/>
              <a:t>Wards 1 and 5 need attention</a:t>
            </a:r>
          </a:p>
          <a:p>
            <a:r>
              <a:rPr lang="en-US" sz="2000" dirty="0"/>
              <a:t>Associated with Hispanic and Tribal populations</a:t>
            </a:r>
          </a:p>
          <a:p>
            <a:r>
              <a:rPr lang="en-US" sz="2000" dirty="0"/>
              <a:t>Aid and Outreach for attending and finishing HS and beyond</a:t>
            </a:r>
          </a:p>
          <a:p>
            <a:r>
              <a:rPr lang="en-US" sz="2000" dirty="0"/>
              <a:t>Encourage white population to move there?</a:t>
            </a:r>
          </a:p>
          <a:p>
            <a:pPr marL="0" indent="0">
              <a:buNone/>
            </a:pPr>
            <a:endParaRPr lang="en-US" sz="2000" dirty="0"/>
          </a:p>
          <a:p>
            <a:endParaRPr lang="en-US" sz="2000" dirty="0"/>
          </a:p>
        </p:txBody>
      </p:sp>
      <p:pic>
        <p:nvPicPr>
          <p:cNvPr id="5" name="Picture 4">
            <a:extLst>
              <a:ext uri="{FF2B5EF4-FFF2-40B4-BE49-F238E27FC236}">
                <a16:creationId xmlns:a16="http://schemas.microsoft.com/office/drawing/2014/main" id="{109C81C1-FF12-487C-9AB9-F4071B2B130D}"/>
              </a:ext>
            </a:extLst>
          </p:cNvPr>
          <p:cNvPicPr>
            <a:picLocks noChangeAspect="1"/>
          </p:cNvPicPr>
          <p:nvPr/>
        </p:nvPicPr>
        <p:blipFill rotWithShape="1">
          <a:blip r:embed="rId3"/>
          <a:srcRect l="10549" r="29361" b="-1"/>
          <a:stretch/>
        </p:blipFill>
        <p:spPr>
          <a:xfrm>
            <a:off x="6182944" y="557189"/>
            <a:ext cx="5170852" cy="5571898"/>
          </a:xfrm>
          <a:prstGeom prst="rect">
            <a:avLst/>
          </a:prstGeom>
          <a:effectLst/>
        </p:spPr>
      </p:pic>
    </p:spTree>
    <p:extLst>
      <p:ext uri="{BB962C8B-B14F-4D97-AF65-F5344CB8AC3E}">
        <p14:creationId xmlns:p14="http://schemas.microsoft.com/office/powerpoint/2010/main" val="2370137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7C28C-420A-4D22-BE2B-8FA017B69DC7}"/>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1244ADAD-B6DB-47CE-BD10-11ADF54C5A9A}"/>
              </a:ext>
            </a:extLst>
          </p:cNvPr>
          <p:cNvSpPr>
            <a:spLocks noGrp="1"/>
          </p:cNvSpPr>
          <p:nvPr>
            <p:ph idx="1"/>
          </p:nvPr>
        </p:nvSpPr>
        <p:spPr>
          <a:xfrm>
            <a:off x="2982314" y="320111"/>
            <a:ext cx="10515600" cy="1481672"/>
          </a:xfrm>
        </p:spPr>
        <p:txBody>
          <a:bodyPr>
            <a:normAutofit lnSpcReduction="10000"/>
          </a:bodyPr>
          <a:lstStyle/>
          <a:p>
            <a:r>
              <a:rPr lang="en-US" dirty="0">
                <a:hlinkClick r:id="rId2"/>
              </a:rPr>
              <a:t>https://www.tucsonaz.gov</a:t>
            </a:r>
            <a:endParaRPr lang="en-US" dirty="0"/>
          </a:p>
          <a:p>
            <a:r>
              <a:rPr lang="en-US" dirty="0">
                <a:hlinkClick r:id="rId3"/>
              </a:rPr>
              <a:t>https://gisdata.tucsonaz.gov/</a:t>
            </a:r>
            <a:endParaRPr lang="en-US" dirty="0"/>
          </a:p>
          <a:p>
            <a:r>
              <a:rPr lang="en-US" dirty="0"/>
              <a:t>US Census</a:t>
            </a:r>
          </a:p>
          <a:p>
            <a:endParaRPr lang="en-US" dirty="0"/>
          </a:p>
        </p:txBody>
      </p:sp>
      <p:pic>
        <p:nvPicPr>
          <p:cNvPr id="5" name="Picture 4" descr="A picture containing person, grass, outdoor, group&#10;&#10;Description automatically generated">
            <a:extLst>
              <a:ext uri="{FF2B5EF4-FFF2-40B4-BE49-F238E27FC236}">
                <a16:creationId xmlns:a16="http://schemas.microsoft.com/office/drawing/2014/main" id="{38066082-33DE-41DC-8FA2-480E54C8C05B}"/>
              </a:ext>
            </a:extLst>
          </p:cNvPr>
          <p:cNvPicPr>
            <a:picLocks noChangeAspect="1"/>
          </p:cNvPicPr>
          <p:nvPr/>
        </p:nvPicPr>
        <p:blipFill rotWithShape="1">
          <a:blip r:embed="rId4">
            <a:alphaModFix amt="85000"/>
            <a:extLst>
              <a:ext uri="{28A0092B-C50C-407E-A947-70E740481C1C}">
                <a14:useLocalDpi xmlns:a14="http://schemas.microsoft.com/office/drawing/2010/main" val="0"/>
              </a:ext>
            </a:extLst>
          </a:blip>
          <a:srcRect t="17346" r="-3396" b="17341"/>
          <a:stretch/>
        </p:blipFill>
        <p:spPr>
          <a:xfrm>
            <a:off x="838200" y="1801783"/>
            <a:ext cx="11087114" cy="5056217"/>
          </a:xfrm>
          <a:prstGeom prst="rect">
            <a:avLst/>
          </a:prstGeom>
        </p:spPr>
      </p:pic>
    </p:spTree>
    <p:extLst>
      <p:ext uri="{BB962C8B-B14F-4D97-AF65-F5344CB8AC3E}">
        <p14:creationId xmlns:p14="http://schemas.microsoft.com/office/powerpoint/2010/main" val="1329121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1">
            <a:extLst>
              <a:ext uri="{FF2B5EF4-FFF2-40B4-BE49-F238E27FC236}">
                <a16:creationId xmlns:a16="http://schemas.microsoft.com/office/drawing/2014/main" id="{80DF40B2-80F7-4E71-B46C-284163F3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1CB65A-44D3-43D4-8509-BD11CAF60168}"/>
              </a:ext>
            </a:extLst>
          </p:cNvPr>
          <p:cNvSpPr>
            <a:spLocks noGrp="1"/>
          </p:cNvSpPr>
          <p:nvPr>
            <p:ph type="title"/>
          </p:nvPr>
        </p:nvSpPr>
        <p:spPr>
          <a:xfrm>
            <a:off x="838199" y="548464"/>
            <a:ext cx="3807187" cy="2228074"/>
          </a:xfrm>
        </p:spPr>
        <p:txBody>
          <a:bodyPr>
            <a:normAutofit/>
          </a:bodyPr>
          <a:lstStyle/>
          <a:p>
            <a:r>
              <a:rPr lang="en-US" sz="4000" dirty="0"/>
              <a:t>Tucson - Demographics</a:t>
            </a:r>
          </a:p>
        </p:txBody>
      </p:sp>
      <p:sp>
        <p:nvSpPr>
          <p:cNvPr id="3" name="Content Placeholder 2">
            <a:extLst>
              <a:ext uri="{FF2B5EF4-FFF2-40B4-BE49-F238E27FC236}">
                <a16:creationId xmlns:a16="http://schemas.microsoft.com/office/drawing/2014/main" id="{0E0B3D62-BAA1-4575-94CC-E688B2D318E8}"/>
              </a:ext>
            </a:extLst>
          </p:cNvPr>
          <p:cNvSpPr>
            <a:spLocks noGrp="1"/>
          </p:cNvSpPr>
          <p:nvPr>
            <p:ph idx="1"/>
          </p:nvPr>
        </p:nvSpPr>
        <p:spPr>
          <a:xfrm>
            <a:off x="838201" y="2962279"/>
            <a:ext cx="3799425" cy="3143241"/>
          </a:xfrm>
        </p:spPr>
        <p:txBody>
          <a:bodyPr>
            <a:normAutofit/>
          </a:bodyPr>
          <a:lstStyle/>
          <a:p>
            <a:r>
              <a:rPr lang="en-US" sz="2000" dirty="0"/>
              <a:t>6 Wards</a:t>
            </a:r>
          </a:p>
          <a:p>
            <a:r>
              <a:rPr lang="en-US" sz="2000" dirty="0"/>
              <a:t>Diverse Population</a:t>
            </a:r>
          </a:p>
          <a:p>
            <a:r>
              <a:rPr lang="en-US" sz="2000" dirty="0"/>
              <a:t>Majority White and Hispanic</a:t>
            </a:r>
          </a:p>
          <a:p>
            <a:r>
              <a:rPr lang="en-US" sz="2000" dirty="0"/>
              <a:t>2 Native Tribes</a:t>
            </a:r>
          </a:p>
          <a:p>
            <a:r>
              <a:rPr lang="en-US" sz="2000" dirty="0"/>
              <a:t>Refugees</a:t>
            </a:r>
          </a:p>
        </p:txBody>
      </p:sp>
      <p:pic>
        <p:nvPicPr>
          <p:cNvPr id="5" name="Picture 4">
            <a:extLst>
              <a:ext uri="{FF2B5EF4-FFF2-40B4-BE49-F238E27FC236}">
                <a16:creationId xmlns:a16="http://schemas.microsoft.com/office/drawing/2014/main" id="{1943F7ED-D3FE-431A-8856-B4F27452885A}"/>
              </a:ext>
            </a:extLst>
          </p:cNvPr>
          <p:cNvPicPr>
            <a:picLocks noChangeAspect="1"/>
          </p:cNvPicPr>
          <p:nvPr/>
        </p:nvPicPr>
        <p:blipFill rotWithShape="1">
          <a:blip r:embed="rId3"/>
          <a:srcRect l="14151" t="1" r="17621" b="1"/>
          <a:stretch/>
        </p:blipFill>
        <p:spPr>
          <a:xfrm>
            <a:off x="4965574" y="10"/>
            <a:ext cx="7226426" cy="6857990"/>
          </a:xfrm>
          <a:prstGeom prst="rect">
            <a:avLst/>
          </a:prstGeom>
          <a:effectLst/>
        </p:spPr>
      </p:pic>
    </p:spTree>
    <p:extLst>
      <p:ext uri="{BB962C8B-B14F-4D97-AF65-F5344CB8AC3E}">
        <p14:creationId xmlns:p14="http://schemas.microsoft.com/office/powerpoint/2010/main" val="2657198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80E5E-0D74-4DDC-B173-E316AC1E3F91}"/>
              </a:ext>
            </a:extLst>
          </p:cNvPr>
          <p:cNvSpPr>
            <a:spLocks noGrp="1"/>
          </p:cNvSpPr>
          <p:nvPr>
            <p:ph type="title"/>
          </p:nvPr>
        </p:nvSpPr>
        <p:spPr>
          <a:xfrm>
            <a:off x="7885298" y="640081"/>
            <a:ext cx="3667039" cy="1676603"/>
          </a:xfrm>
        </p:spPr>
        <p:txBody>
          <a:bodyPr>
            <a:normAutofit/>
          </a:bodyPr>
          <a:lstStyle/>
          <a:p>
            <a:r>
              <a:rPr lang="en-US" sz="4800" dirty="0"/>
              <a:t>Hypotheses</a:t>
            </a:r>
          </a:p>
        </p:txBody>
      </p:sp>
      <p:sp>
        <p:nvSpPr>
          <p:cNvPr id="3" name="Content Placeholder 2">
            <a:extLst>
              <a:ext uri="{FF2B5EF4-FFF2-40B4-BE49-F238E27FC236}">
                <a16:creationId xmlns:a16="http://schemas.microsoft.com/office/drawing/2014/main" id="{C43D3F36-9B64-4E96-BEE8-3A7D2BE59AB6}"/>
              </a:ext>
            </a:extLst>
          </p:cNvPr>
          <p:cNvSpPr>
            <a:spLocks noGrp="1"/>
          </p:cNvSpPr>
          <p:nvPr>
            <p:ph idx="1"/>
          </p:nvPr>
        </p:nvSpPr>
        <p:spPr>
          <a:xfrm>
            <a:off x="7885298" y="2032449"/>
            <a:ext cx="3667037" cy="3785419"/>
          </a:xfrm>
        </p:spPr>
        <p:txBody>
          <a:bodyPr>
            <a:normAutofit/>
          </a:bodyPr>
          <a:lstStyle/>
          <a:p>
            <a:r>
              <a:rPr lang="en-US" sz="1800" dirty="0"/>
              <a:t>White population will have higher education completion than others.</a:t>
            </a:r>
          </a:p>
          <a:p>
            <a:r>
              <a:rPr lang="en-US" sz="1800" dirty="0"/>
              <a:t>Wards with white majority population will have higher education completion than wards with Hispanic or other majority population.</a:t>
            </a:r>
          </a:p>
        </p:txBody>
      </p:sp>
      <p:pic>
        <p:nvPicPr>
          <p:cNvPr id="5" name="Picture 4">
            <a:extLst>
              <a:ext uri="{FF2B5EF4-FFF2-40B4-BE49-F238E27FC236}">
                <a16:creationId xmlns:a16="http://schemas.microsoft.com/office/drawing/2014/main" id="{F8718ECA-38E6-4907-957B-32080AE7808D}"/>
              </a:ext>
            </a:extLst>
          </p:cNvPr>
          <p:cNvPicPr>
            <a:picLocks noChangeAspect="1"/>
          </p:cNvPicPr>
          <p:nvPr/>
        </p:nvPicPr>
        <p:blipFill rotWithShape="1">
          <a:blip r:embed="rId3">
            <a:extLst>
              <a:ext uri="{28A0092B-C50C-407E-A947-70E740481C1C}">
                <a14:useLocalDpi xmlns:a14="http://schemas.microsoft.com/office/drawing/2010/main" val="0"/>
              </a:ext>
            </a:extLst>
          </a:blip>
          <a:srcRect l="10963" r="19288" b="-2"/>
          <a:stretch/>
        </p:blipFill>
        <p:spPr>
          <a:xfrm>
            <a:off x="378333" y="640081"/>
            <a:ext cx="6916329" cy="5577837"/>
          </a:xfrm>
          <a:prstGeom prst="rect">
            <a:avLst/>
          </a:prstGeom>
          <a:effectLst/>
        </p:spPr>
      </p:pic>
    </p:spTree>
    <p:extLst>
      <p:ext uri="{BB962C8B-B14F-4D97-AF65-F5344CB8AC3E}">
        <p14:creationId xmlns:p14="http://schemas.microsoft.com/office/powerpoint/2010/main" val="2850323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EF6118E-44FB-4509-B4D9-129052E4C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16F593-EAF3-4A43-BAAC-F8CC5A23FD64}"/>
              </a:ext>
            </a:extLst>
          </p:cNvPr>
          <p:cNvSpPr>
            <a:spLocks noGrp="1"/>
          </p:cNvSpPr>
          <p:nvPr>
            <p:ph type="title"/>
          </p:nvPr>
        </p:nvSpPr>
        <p:spPr>
          <a:xfrm>
            <a:off x="838200" y="525195"/>
            <a:ext cx="3986156" cy="2806506"/>
          </a:xfrm>
        </p:spPr>
        <p:txBody>
          <a:bodyPr anchor="b">
            <a:normAutofit/>
          </a:bodyPr>
          <a:lstStyle/>
          <a:p>
            <a:r>
              <a:rPr lang="en-US" sz="4000"/>
              <a:t>Data</a:t>
            </a:r>
          </a:p>
        </p:txBody>
      </p:sp>
      <p:sp>
        <p:nvSpPr>
          <p:cNvPr id="3" name="Content Placeholder 2">
            <a:extLst>
              <a:ext uri="{FF2B5EF4-FFF2-40B4-BE49-F238E27FC236}">
                <a16:creationId xmlns:a16="http://schemas.microsoft.com/office/drawing/2014/main" id="{03CDAADF-E12E-46EE-BFFC-43CD95DDF5F1}"/>
              </a:ext>
            </a:extLst>
          </p:cNvPr>
          <p:cNvSpPr>
            <a:spLocks noGrp="1"/>
          </p:cNvSpPr>
          <p:nvPr>
            <p:ph idx="1"/>
          </p:nvPr>
        </p:nvSpPr>
        <p:spPr>
          <a:xfrm>
            <a:off x="838200" y="3526300"/>
            <a:ext cx="3986156" cy="2588458"/>
          </a:xfrm>
        </p:spPr>
        <p:txBody>
          <a:bodyPr>
            <a:normAutofit/>
          </a:bodyPr>
          <a:lstStyle/>
          <a:p>
            <a:r>
              <a:rPr lang="en-US" sz="2000" dirty="0"/>
              <a:t>City of Tucson</a:t>
            </a:r>
          </a:p>
          <a:p>
            <a:r>
              <a:rPr lang="en-US" sz="2000" dirty="0"/>
              <a:t>Demographics</a:t>
            </a:r>
          </a:p>
        </p:txBody>
      </p:sp>
      <p:pic>
        <p:nvPicPr>
          <p:cNvPr id="5" name="Picture 4">
            <a:extLst>
              <a:ext uri="{FF2B5EF4-FFF2-40B4-BE49-F238E27FC236}">
                <a16:creationId xmlns:a16="http://schemas.microsoft.com/office/drawing/2014/main" id="{305025A0-7B00-4804-800F-7F1D2D08EDA7}"/>
              </a:ext>
            </a:extLst>
          </p:cNvPr>
          <p:cNvPicPr>
            <a:picLocks noChangeAspect="1"/>
          </p:cNvPicPr>
          <p:nvPr/>
        </p:nvPicPr>
        <p:blipFill rotWithShape="1">
          <a:blip r:embed="rId3"/>
          <a:srcRect t="5235" b="6683"/>
          <a:stretch/>
        </p:blipFill>
        <p:spPr>
          <a:xfrm>
            <a:off x="5186557" y="2"/>
            <a:ext cx="6830818" cy="6857998"/>
          </a:xfrm>
          <a:prstGeom prst="rect">
            <a:avLst/>
          </a:prstGeom>
        </p:spPr>
      </p:pic>
    </p:spTree>
    <p:extLst>
      <p:ext uri="{BB962C8B-B14F-4D97-AF65-F5344CB8AC3E}">
        <p14:creationId xmlns:p14="http://schemas.microsoft.com/office/powerpoint/2010/main" val="1586221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603006-A701-4C47-882A-E1EDA5A3BB34}"/>
              </a:ext>
            </a:extLst>
          </p:cNvPr>
          <p:cNvSpPr>
            <a:spLocks noGrp="1"/>
          </p:cNvSpPr>
          <p:nvPr>
            <p:ph type="title"/>
          </p:nvPr>
        </p:nvSpPr>
        <p:spPr>
          <a:xfrm>
            <a:off x="838200" y="557188"/>
            <a:ext cx="10515600" cy="1133499"/>
          </a:xfrm>
        </p:spPr>
        <p:txBody>
          <a:bodyPr vert="horz" lIns="91440" tIns="45720" rIns="91440" bIns="45720" rtlCol="0">
            <a:normAutofit/>
          </a:bodyPr>
          <a:lstStyle/>
          <a:p>
            <a:pPr algn="ctr"/>
            <a:r>
              <a:rPr lang="en-US" sz="5200" dirty="0"/>
              <a:t>Method</a:t>
            </a:r>
            <a:endParaRPr lang="en-US" sz="5200"/>
          </a:p>
        </p:txBody>
      </p:sp>
      <p:graphicFrame>
        <p:nvGraphicFramePr>
          <p:cNvPr id="9" name="Content Placeholder 2">
            <a:extLst>
              <a:ext uri="{FF2B5EF4-FFF2-40B4-BE49-F238E27FC236}">
                <a16:creationId xmlns:a16="http://schemas.microsoft.com/office/drawing/2014/main" id="{00DC0DA2-09B5-4A6D-9953-8F72C7C7EFB6}"/>
              </a:ext>
            </a:extLst>
          </p:cNvPr>
          <p:cNvGraphicFramePr>
            <a:graphicFrameLocks/>
          </p:cNvGraphicFramePr>
          <p:nvPr>
            <p:extLst>
              <p:ext uri="{D42A27DB-BD31-4B8C-83A1-F6EECF244321}">
                <p14:modId xmlns:p14="http://schemas.microsoft.com/office/powerpoint/2010/main" val="1645023333"/>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92434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9E9D6-1EE8-4158-8C78-DEC988C6A07F}"/>
              </a:ext>
            </a:extLst>
          </p:cNvPr>
          <p:cNvSpPr>
            <a:spLocks noGrp="1"/>
          </p:cNvSpPr>
          <p:nvPr>
            <p:ph type="title"/>
          </p:nvPr>
        </p:nvSpPr>
        <p:spPr>
          <a:xfrm>
            <a:off x="438705" y="406723"/>
            <a:ext cx="3751555" cy="6044553"/>
          </a:xfrm>
        </p:spPr>
        <p:txBody>
          <a:bodyPr/>
          <a:lstStyle/>
          <a:p>
            <a:r>
              <a:rPr lang="en-US" dirty="0"/>
              <a:t>Ethnicity and Education Completion Correlations</a:t>
            </a:r>
          </a:p>
        </p:txBody>
      </p:sp>
      <p:pic>
        <p:nvPicPr>
          <p:cNvPr id="4" name="Content Placeholder 10">
            <a:extLst>
              <a:ext uri="{FF2B5EF4-FFF2-40B4-BE49-F238E27FC236}">
                <a16:creationId xmlns:a16="http://schemas.microsoft.com/office/drawing/2014/main" id="{853FB7E3-40F9-4701-BAE8-61BD0656A1E0}"/>
              </a:ext>
            </a:extLst>
          </p:cNvPr>
          <p:cNvPicPr>
            <a:picLocks noGrp="1" noChangeAspect="1"/>
          </p:cNvPicPr>
          <p:nvPr>
            <p:ph idx="1"/>
          </p:nvPr>
        </p:nvPicPr>
        <p:blipFill>
          <a:blip r:embed="rId3">
            <a:alphaModFix amt="81000"/>
            <a:extLst>
              <a:ext uri="{28A0092B-C50C-407E-A947-70E740481C1C}">
                <a14:useLocalDpi xmlns:a14="http://schemas.microsoft.com/office/drawing/2010/main" val="0"/>
              </a:ext>
            </a:extLst>
          </a:blip>
          <a:stretch>
            <a:fillRect/>
          </a:stretch>
        </p:blipFill>
        <p:spPr>
          <a:xfrm>
            <a:off x="4815840" y="328930"/>
            <a:ext cx="7208521" cy="4777740"/>
          </a:xfrm>
        </p:spPr>
      </p:pic>
      <p:pic>
        <p:nvPicPr>
          <p:cNvPr id="5" name="Picture 4">
            <a:extLst>
              <a:ext uri="{FF2B5EF4-FFF2-40B4-BE49-F238E27FC236}">
                <a16:creationId xmlns:a16="http://schemas.microsoft.com/office/drawing/2014/main" id="{C46EB589-14DE-44B0-9A85-2F70D190B5A5}"/>
              </a:ext>
            </a:extLst>
          </p:cNvPr>
          <p:cNvPicPr>
            <a:picLocks noChangeAspect="1"/>
          </p:cNvPicPr>
          <p:nvPr/>
        </p:nvPicPr>
        <p:blipFill>
          <a:blip r:embed="rId4"/>
          <a:stretch>
            <a:fillRect/>
          </a:stretch>
        </p:blipFill>
        <p:spPr>
          <a:xfrm>
            <a:off x="4815840" y="5062220"/>
            <a:ext cx="7208520" cy="1466850"/>
          </a:xfrm>
          <a:prstGeom prst="rect">
            <a:avLst/>
          </a:prstGeom>
        </p:spPr>
      </p:pic>
    </p:spTree>
    <p:extLst>
      <p:ext uri="{BB962C8B-B14F-4D97-AF65-F5344CB8AC3E}">
        <p14:creationId xmlns:p14="http://schemas.microsoft.com/office/powerpoint/2010/main" val="21449235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DC6BEC6B-5C77-412D-B45A-5B0F46FED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4D1684-0179-49CE-A37A-DD1529924CF7}"/>
              </a:ext>
            </a:extLst>
          </p:cNvPr>
          <p:cNvSpPr>
            <a:spLocks noGrp="1"/>
          </p:cNvSpPr>
          <p:nvPr>
            <p:ph type="title"/>
          </p:nvPr>
        </p:nvSpPr>
        <p:spPr>
          <a:xfrm>
            <a:off x="838200" y="176214"/>
            <a:ext cx="10515600" cy="1481188"/>
          </a:xfrm>
        </p:spPr>
        <p:txBody>
          <a:bodyPr>
            <a:normAutofit/>
          </a:bodyPr>
          <a:lstStyle/>
          <a:p>
            <a:pPr algn="ctr"/>
            <a:r>
              <a:rPr lang="en-US" sz="4000" dirty="0"/>
              <a:t>Ethnicity and Education Completion</a:t>
            </a:r>
          </a:p>
        </p:txBody>
      </p:sp>
      <p:sp>
        <p:nvSpPr>
          <p:cNvPr id="3" name="Content Placeholder 2">
            <a:extLst>
              <a:ext uri="{FF2B5EF4-FFF2-40B4-BE49-F238E27FC236}">
                <a16:creationId xmlns:a16="http://schemas.microsoft.com/office/drawing/2014/main" id="{50FCC8F5-5A2C-4E17-979A-16C1CD062327}"/>
              </a:ext>
            </a:extLst>
          </p:cNvPr>
          <p:cNvSpPr>
            <a:spLocks noGrp="1"/>
          </p:cNvSpPr>
          <p:nvPr>
            <p:ph idx="1"/>
          </p:nvPr>
        </p:nvSpPr>
        <p:spPr>
          <a:xfrm>
            <a:off x="838200" y="1847128"/>
            <a:ext cx="3990968" cy="4272681"/>
          </a:xfrm>
        </p:spPr>
        <p:txBody>
          <a:bodyPr>
            <a:normAutofit/>
          </a:bodyPr>
          <a:lstStyle/>
          <a:p>
            <a:r>
              <a:rPr lang="en-US" sz="1700" dirty="0"/>
              <a:t>The standard deviation for WHITE is 1.839 with a p-value of 0.067</a:t>
            </a:r>
          </a:p>
          <a:p>
            <a:r>
              <a:rPr lang="en-US" sz="1700" dirty="0"/>
              <a:t>The standard deviation for HISPANIC is 5.256 with a p-value of 4.76e-07 </a:t>
            </a:r>
          </a:p>
          <a:p>
            <a:r>
              <a:rPr lang="en-US" sz="1700" dirty="0"/>
              <a:t>The standard deviation for BLACK is 2.829 with a p-value of 0.005</a:t>
            </a:r>
          </a:p>
          <a:p>
            <a:r>
              <a:rPr lang="en-US" sz="1700" dirty="0"/>
              <a:t>The standard deviation for AMERIND is 5.178 with a p-value of 6.81e-07</a:t>
            </a:r>
          </a:p>
          <a:p>
            <a:r>
              <a:rPr lang="en-US" sz="1700" dirty="0"/>
              <a:t>The standard deviation for ASIAN is            -1.058 with a p-value of 0.291</a:t>
            </a:r>
          </a:p>
          <a:p>
            <a:r>
              <a:rPr lang="en-US" sz="1700" dirty="0"/>
              <a:t>The standard deviation for PACIFIC is 0.865 with a p-value of 0.387</a:t>
            </a:r>
          </a:p>
          <a:p>
            <a:r>
              <a:rPr lang="en-US" sz="1700" dirty="0"/>
              <a:t>The standard deviation for OTHER is 5.649 with a p-value of 7.43e-08 </a:t>
            </a:r>
          </a:p>
        </p:txBody>
      </p:sp>
      <p:pic>
        <p:nvPicPr>
          <p:cNvPr id="3074" name="Picture 2">
            <a:extLst>
              <a:ext uri="{FF2B5EF4-FFF2-40B4-BE49-F238E27FC236}">
                <a16:creationId xmlns:a16="http://schemas.microsoft.com/office/drawing/2014/main" id="{7B8B1DB1-4CA7-417A-B9BB-C17E4B88E3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618" r="-2" b="-2"/>
          <a:stretch/>
        </p:blipFill>
        <p:spPr bwMode="auto">
          <a:xfrm>
            <a:off x="5191128" y="1847129"/>
            <a:ext cx="6162670" cy="4272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563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6" name="Rectangle 70">
            <a:extLst>
              <a:ext uri="{FF2B5EF4-FFF2-40B4-BE49-F238E27FC236}">
                <a16:creationId xmlns:a16="http://schemas.microsoft.com/office/drawing/2014/main" id="{DC6BEC6B-5C77-412D-B45A-5B0F46FED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B8B4EF-2B94-4EE1-BD91-E9EF53C31523}"/>
              </a:ext>
            </a:extLst>
          </p:cNvPr>
          <p:cNvSpPr>
            <a:spLocks noGrp="1"/>
          </p:cNvSpPr>
          <p:nvPr>
            <p:ph type="title"/>
          </p:nvPr>
        </p:nvSpPr>
        <p:spPr>
          <a:xfrm>
            <a:off x="838200" y="176214"/>
            <a:ext cx="10515600" cy="1481188"/>
          </a:xfrm>
        </p:spPr>
        <p:txBody>
          <a:bodyPr>
            <a:normAutofit/>
          </a:bodyPr>
          <a:lstStyle/>
          <a:p>
            <a:pPr algn="ctr"/>
            <a:r>
              <a:rPr lang="en-US" sz="4000"/>
              <a:t>Ward and Education</a:t>
            </a:r>
          </a:p>
        </p:txBody>
      </p:sp>
      <p:sp>
        <p:nvSpPr>
          <p:cNvPr id="3" name="Content Placeholder 2">
            <a:extLst>
              <a:ext uri="{FF2B5EF4-FFF2-40B4-BE49-F238E27FC236}">
                <a16:creationId xmlns:a16="http://schemas.microsoft.com/office/drawing/2014/main" id="{C271EDDF-D61A-44FC-B9FC-AAD9DB7CBF08}"/>
              </a:ext>
            </a:extLst>
          </p:cNvPr>
          <p:cNvSpPr>
            <a:spLocks noGrp="1"/>
          </p:cNvSpPr>
          <p:nvPr>
            <p:ph idx="1"/>
          </p:nvPr>
        </p:nvSpPr>
        <p:spPr>
          <a:xfrm>
            <a:off x="838200" y="1847128"/>
            <a:ext cx="3990968" cy="4272681"/>
          </a:xfrm>
        </p:spPr>
        <p:txBody>
          <a:bodyPr>
            <a:normAutofit/>
          </a:bodyPr>
          <a:lstStyle/>
          <a:p>
            <a:r>
              <a:rPr lang="en-US" sz="2000"/>
              <a:t>The standard deviation for less_HS is -5.568 with a p-value of 1.09e-07 </a:t>
            </a:r>
          </a:p>
          <a:p>
            <a:r>
              <a:rPr lang="en-US" sz="2000"/>
              <a:t>The standard deviation for HS_GED is -2.869 with a p-value of 0.004 </a:t>
            </a:r>
          </a:p>
          <a:p>
            <a:r>
              <a:rPr lang="en-US" sz="2000"/>
              <a:t>The standard deviation for post_HS is 1.504 with a p-value of 0.134</a:t>
            </a:r>
          </a:p>
        </p:txBody>
      </p:sp>
      <p:pic>
        <p:nvPicPr>
          <p:cNvPr id="4098" name="Picture 2">
            <a:extLst>
              <a:ext uri="{FF2B5EF4-FFF2-40B4-BE49-F238E27FC236}">
                <a16:creationId xmlns:a16="http://schemas.microsoft.com/office/drawing/2014/main" id="{37F8C1A0-DEBA-448C-A571-618A6C13A0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90" r="-2" b="-2"/>
          <a:stretch/>
        </p:blipFill>
        <p:spPr bwMode="auto">
          <a:xfrm>
            <a:off x="5191128" y="1847129"/>
            <a:ext cx="6162670" cy="4272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746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E775AD-741B-4712-9E0F-F50382FE625D}"/>
              </a:ext>
            </a:extLst>
          </p:cNvPr>
          <p:cNvSpPr>
            <a:spLocks noGrp="1"/>
          </p:cNvSpPr>
          <p:nvPr>
            <p:ph type="title"/>
          </p:nvPr>
        </p:nvSpPr>
        <p:spPr>
          <a:xfrm>
            <a:off x="1001684" y="170412"/>
            <a:ext cx="10178934" cy="1328730"/>
          </a:xfrm>
        </p:spPr>
        <p:txBody>
          <a:bodyPr vert="horz" lIns="91440" tIns="45720" rIns="91440" bIns="45720" rtlCol="0" anchor="b">
            <a:normAutofit/>
          </a:bodyPr>
          <a:lstStyle/>
          <a:p>
            <a:pPr algn="ctr"/>
            <a:r>
              <a:rPr lang="en-US" sz="5200" kern="1200">
                <a:solidFill>
                  <a:schemeClr val="tx1"/>
                </a:solidFill>
                <a:latin typeface="+mj-lt"/>
                <a:ea typeface="+mj-ea"/>
                <a:cs typeface="+mj-cs"/>
              </a:rPr>
              <a:t>Insights</a:t>
            </a:r>
          </a:p>
        </p:txBody>
      </p:sp>
      <p:sp>
        <p:nvSpPr>
          <p:cNvPr id="3" name="Content Placeholder 2">
            <a:extLst>
              <a:ext uri="{FF2B5EF4-FFF2-40B4-BE49-F238E27FC236}">
                <a16:creationId xmlns:a16="http://schemas.microsoft.com/office/drawing/2014/main" id="{B70C78C3-A748-4451-B7DD-487C47D271FD}"/>
              </a:ext>
            </a:extLst>
          </p:cNvPr>
          <p:cNvSpPr>
            <a:spLocks noGrp="1"/>
          </p:cNvSpPr>
          <p:nvPr>
            <p:ph idx="1"/>
          </p:nvPr>
        </p:nvSpPr>
        <p:spPr>
          <a:xfrm>
            <a:off x="1001684" y="1670857"/>
            <a:ext cx="10178934" cy="557901"/>
          </a:xfrm>
        </p:spPr>
        <p:txBody>
          <a:bodyPr vert="horz" lIns="91440" tIns="45720" rIns="91440" bIns="45720" rtlCol="0">
            <a:normAutofit/>
          </a:bodyPr>
          <a:lstStyle/>
          <a:p>
            <a:pPr marL="0" indent="0" algn="ctr">
              <a:buNone/>
            </a:pPr>
            <a:r>
              <a:rPr lang="en-US" sz="2000" kern="1200">
                <a:solidFill>
                  <a:schemeClr val="tx1"/>
                </a:solidFill>
                <a:latin typeface="+mn-lt"/>
                <a:ea typeface="+mn-ea"/>
                <a:cs typeface="+mn-cs"/>
              </a:rPr>
              <a:t>The higher % of white population, the higher completion of HS and Post-Secondary attainment</a:t>
            </a:r>
          </a:p>
        </p:txBody>
      </p:sp>
      <p:pic>
        <p:nvPicPr>
          <p:cNvPr id="5134" name="Picture 14" descr="Chart, bar chart&#10;&#10;Description automatically generated">
            <a:extLst>
              <a:ext uri="{FF2B5EF4-FFF2-40B4-BE49-F238E27FC236}">
                <a16:creationId xmlns:a16="http://schemas.microsoft.com/office/drawing/2014/main" id="{98C5F39D-7218-4E83-B6A3-061AD5898A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751" r="1" b="1"/>
          <a:stretch/>
        </p:blipFill>
        <p:spPr bwMode="auto">
          <a:xfrm>
            <a:off x="198741" y="2410448"/>
            <a:ext cx="5803323" cy="3890357"/>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Chart&#10;&#10;Description automatically generated">
            <a:extLst>
              <a:ext uri="{FF2B5EF4-FFF2-40B4-BE49-F238E27FC236}">
                <a16:creationId xmlns:a16="http://schemas.microsoft.com/office/drawing/2014/main" id="{F0A03DF9-7686-4E19-BDD5-2E2929F1A69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5842" r="1" b="1"/>
          <a:stretch/>
        </p:blipFill>
        <p:spPr bwMode="auto">
          <a:xfrm>
            <a:off x="6189934" y="2410448"/>
            <a:ext cx="5803323" cy="3890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25997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TotalTime>
  <Words>1179</Words>
  <Application>Microsoft Office PowerPoint</Application>
  <PresentationFormat>Widescreen</PresentationFormat>
  <Paragraphs>67</Paragraphs>
  <Slides>11</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Tucson Geography, Ethnicity, and Education</vt:lpstr>
      <vt:lpstr>Tucson - Demographics</vt:lpstr>
      <vt:lpstr>Hypotheses</vt:lpstr>
      <vt:lpstr>Data</vt:lpstr>
      <vt:lpstr>Method</vt:lpstr>
      <vt:lpstr>Ethnicity and Education Completion Correlations</vt:lpstr>
      <vt:lpstr>Ethnicity and Education Completion</vt:lpstr>
      <vt:lpstr>Ward and Education</vt:lpstr>
      <vt:lpstr>Insights</vt:lpstr>
      <vt:lpstr>Recommendations</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Tucson Geography, Ethnicity, and Education</dc:title>
  <dc:creator>Melinda Fraser</dc:creator>
  <cp:lastModifiedBy>Melinda F</cp:lastModifiedBy>
  <cp:revision>1</cp:revision>
  <dcterms:created xsi:type="dcterms:W3CDTF">2020-11-10T14:01:05Z</dcterms:created>
  <dcterms:modified xsi:type="dcterms:W3CDTF">2020-11-10T17:17:36Z</dcterms:modified>
</cp:coreProperties>
</file>

<file path=docProps/thumbnail.jpeg>
</file>